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57" r:id="rId4"/>
    <p:sldId id="258" r:id="rId5"/>
    <p:sldId id="259" r:id="rId6"/>
    <p:sldId id="260" r:id="rId7"/>
    <p:sldId id="261"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20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E26B35E-FF8C-4C12-8E9D-B7D7170FB54A}" type="datetimeFigureOut">
              <a:rPr lang="en-US" smtClean="0"/>
              <a:t>8/21/2015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DB6C2428-0145-4321-93C4-0DA974463D1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transition advClick="0" advTm="10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26B35E-FF8C-4C12-8E9D-B7D7170FB54A}" type="datetimeFigureOut">
              <a:rPr lang="en-US" smtClean="0"/>
              <a:t>8/21/2015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C2428-0145-4321-93C4-0DA974463D10}" type="slidenum">
              <a:rPr lang="en-US" smtClean="0"/>
              <a:t>‹#›</a:t>
            </a:fld>
            <a:endParaRPr lang="en-US"/>
          </a:p>
        </p:txBody>
      </p:sp>
    </p:spTree>
  </p:cSld>
  <p:clrMapOvr>
    <a:masterClrMapping/>
  </p:clrMapOvr>
  <p:transition advClick="0" advTm="10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26B35E-FF8C-4C12-8E9D-B7D7170FB54A}" type="datetimeFigureOut">
              <a:rPr lang="en-US" smtClean="0"/>
              <a:t>8/21/2015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C2428-0145-4321-93C4-0DA974463D10}" type="slidenum">
              <a:rPr lang="en-US" smtClean="0"/>
              <a:t>‹#›</a:t>
            </a:fld>
            <a:endParaRPr lang="en-US"/>
          </a:p>
        </p:txBody>
      </p:sp>
    </p:spTree>
  </p:cSld>
  <p:clrMapOvr>
    <a:masterClrMapping/>
  </p:clrMapOvr>
  <p:transition advClick="0" advTm="10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26B35E-FF8C-4C12-8E9D-B7D7170FB54A}" type="datetimeFigureOut">
              <a:rPr lang="en-US" smtClean="0"/>
              <a:t>8/21/2015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C2428-0145-4321-93C4-0DA974463D10}" type="slidenum">
              <a:rPr lang="en-US" smtClean="0"/>
              <a:t>‹#›</a:t>
            </a:fld>
            <a:endParaRPr lang="en-US"/>
          </a:p>
        </p:txBody>
      </p:sp>
    </p:spTree>
  </p:cSld>
  <p:clrMapOvr>
    <a:masterClrMapping/>
  </p:clrMapOvr>
  <p:transition advClick="0" advTm="10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E26B35E-FF8C-4C12-8E9D-B7D7170FB54A}" type="datetimeFigureOut">
              <a:rPr lang="en-US" smtClean="0"/>
              <a:t>8/21/2015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C2428-0145-4321-93C4-0DA974463D1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transition advClick="0" advTm="10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E26B35E-FF8C-4C12-8E9D-B7D7170FB54A}" type="datetimeFigureOut">
              <a:rPr lang="en-US" smtClean="0"/>
              <a:t>8/21/2015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6C2428-0145-4321-93C4-0DA974463D10}" type="slidenum">
              <a:rPr lang="en-US" smtClean="0"/>
              <a:t>‹#›</a:t>
            </a:fld>
            <a:endParaRPr lang="en-US"/>
          </a:p>
        </p:txBody>
      </p:sp>
    </p:spTree>
  </p:cSld>
  <p:clrMapOvr>
    <a:masterClrMapping/>
  </p:clrMapOvr>
  <p:transition advClick="0" advTm="10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E26B35E-FF8C-4C12-8E9D-B7D7170FB54A}" type="datetimeFigureOut">
              <a:rPr lang="en-US" smtClean="0"/>
              <a:t>8/21/2015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6C2428-0145-4321-93C4-0DA974463D10}" type="slidenum">
              <a:rPr lang="en-US" smtClean="0"/>
              <a:t>‹#›</a:t>
            </a:fld>
            <a:endParaRPr lang="en-US"/>
          </a:p>
        </p:txBody>
      </p:sp>
    </p:spTree>
  </p:cSld>
  <p:clrMapOvr>
    <a:masterClrMapping/>
  </p:clrMapOvr>
  <p:transition advClick="0" advTm="10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E26B35E-FF8C-4C12-8E9D-B7D7170FB54A}" type="datetimeFigureOut">
              <a:rPr lang="en-US" smtClean="0"/>
              <a:t>8/21/2015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6C2428-0145-4321-93C4-0DA974463D10}" type="slidenum">
              <a:rPr lang="en-US" smtClean="0"/>
              <a:t>‹#›</a:t>
            </a:fld>
            <a:endParaRPr lang="en-US"/>
          </a:p>
        </p:txBody>
      </p:sp>
    </p:spTree>
  </p:cSld>
  <p:clrMapOvr>
    <a:masterClrMapping/>
  </p:clrMapOvr>
  <p:transition advClick="0" advTm="10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26B35E-FF8C-4C12-8E9D-B7D7170FB54A}" type="datetimeFigureOut">
              <a:rPr lang="en-US" smtClean="0"/>
              <a:t>8/21/2015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6C2428-0145-4321-93C4-0DA974463D10}" type="slidenum">
              <a:rPr lang="en-US" smtClean="0"/>
              <a:t>‹#›</a:t>
            </a:fld>
            <a:endParaRPr lang="en-US"/>
          </a:p>
        </p:txBody>
      </p:sp>
    </p:spTree>
  </p:cSld>
  <p:clrMapOvr>
    <a:masterClrMapping/>
  </p:clrMapOvr>
  <p:transition advClick="0" advTm="10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E26B35E-FF8C-4C12-8E9D-B7D7170FB54A}" type="datetimeFigureOut">
              <a:rPr lang="en-US" smtClean="0"/>
              <a:t>8/21/2015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6C2428-0145-4321-93C4-0DA974463D10}" type="slidenum">
              <a:rPr lang="en-US" smtClean="0"/>
              <a:t>‹#›</a:t>
            </a:fld>
            <a:endParaRPr lang="en-US"/>
          </a:p>
        </p:txBody>
      </p:sp>
    </p:spTree>
  </p:cSld>
  <p:clrMapOvr>
    <a:masterClrMapping/>
  </p:clrMapOvr>
  <p:transition advClick="0" advTm="1000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E26B35E-FF8C-4C12-8E9D-B7D7170FB54A}" type="datetimeFigureOut">
              <a:rPr lang="en-US" smtClean="0"/>
              <a:t>8/21/2015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DB6C2428-0145-4321-93C4-0DA974463D10}"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advClick="0" advTm="10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E26B35E-FF8C-4C12-8E9D-B7D7170FB54A}" type="datetimeFigureOut">
              <a:rPr lang="en-US" smtClean="0"/>
              <a:t>8/21/2015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B6C2428-0145-4321-93C4-0DA974463D10}"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advClick="0" advTm="1000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English II</a:t>
            </a:r>
            <a:endParaRPr lang="en-US" dirty="0"/>
          </a:p>
        </p:txBody>
      </p:sp>
      <p:sp>
        <p:nvSpPr>
          <p:cNvPr id="3" name="Subtitle 2"/>
          <p:cNvSpPr>
            <a:spLocks noGrp="1"/>
          </p:cNvSpPr>
          <p:nvPr>
            <p:ph type="subTitle" idx="1"/>
          </p:nvPr>
        </p:nvSpPr>
        <p:spPr/>
        <p:txBody>
          <a:bodyPr>
            <a:normAutofit/>
          </a:bodyPr>
          <a:lstStyle/>
          <a:p>
            <a:pPr algn="ctr"/>
            <a:r>
              <a:rPr lang="en-US" dirty="0" smtClean="0"/>
              <a:t>Mrs. Cooper’s</a:t>
            </a:r>
          </a:p>
          <a:p>
            <a:pPr algn="ctr"/>
            <a:r>
              <a:rPr lang="en-US" dirty="0" smtClean="0"/>
              <a:t>Brief explanation of frequently used websites</a:t>
            </a:r>
          </a:p>
        </p:txBody>
      </p:sp>
    </p:spTree>
  </p:cSld>
  <p:clrMapOvr>
    <a:masterClrMapping/>
  </p:clrMapOvr>
  <p:transition advClick="0" advTm="10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Mrs. Cooper’s Web Page</a:t>
            </a:r>
            <a:endParaRPr lang="en-US" dirty="0"/>
          </a:p>
        </p:txBody>
      </p:sp>
      <p:sp>
        <p:nvSpPr>
          <p:cNvPr id="6" name="Content Placeholder 5"/>
          <p:cNvSpPr>
            <a:spLocks noGrp="1"/>
          </p:cNvSpPr>
          <p:nvPr>
            <p:ph sz="quarter" idx="4"/>
          </p:nvPr>
        </p:nvSpPr>
        <p:spPr>
          <a:xfrm>
            <a:off x="4645025" y="1905000"/>
            <a:ext cx="4041775" cy="4455320"/>
          </a:xfrm>
        </p:spPr>
        <p:txBody>
          <a:bodyPr>
            <a:normAutofit fontScale="92500" lnSpcReduction="20000"/>
          </a:bodyPr>
          <a:lstStyle/>
          <a:p>
            <a:r>
              <a:rPr lang="en-US" dirty="0" smtClean="0">
                <a:solidFill>
                  <a:schemeClr val="tx1">
                    <a:lumMod val="50000"/>
                  </a:schemeClr>
                </a:solidFill>
              </a:rPr>
              <a:t>Students are to access my webpage each day at the beginning of the hour. </a:t>
            </a:r>
          </a:p>
          <a:p>
            <a:endParaRPr lang="en-US" dirty="0" smtClean="0">
              <a:solidFill>
                <a:schemeClr val="tx1">
                  <a:lumMod val="50000"/>
                </a:schemeClr>
              </a:solidFill>
            </a:endParaRPr>
          </a:p>
          <a:p>
            <a:r>
              <a:rPr lang="en-US" dirty="0" smtClean="0">
                <a:solidFill>
                  <a:schemeClr val="tx1">
                    <a:lumMod val="50000"/>
                  </a:schemeClr>
                </a:solidFill>
              </a:rPr>
              <a:t>This is the best way for them to stay organized and know exactly what they are to be working on.</a:t>
            </a:r>
          </a:p>
          <a:p>
            <a:endParaRPr lang="en-US" dirty="0" smtClean="0">
              <a:solidFill>
                <a:schemeClr val="tx1">
                  <a:lumMod val="50000"/>
                </a:schemeClr>
              </a:solidFill>
            </a:endParaRPr>
          </a:p>
          <a:p>
            <a:r>
              <a:rPr lang="en-US" dirty="0" smtClean="0">
                <a:solidFill>
                  <a:schemeClr val="tx1">
                    <a:lumMod val="50000"/>
                  </a:schemeClr>
                </a:solidFill>
              </a:rPr>
              <a:t> The previous day’s assignments are due the next day unless stated. </a:t>
            </a:r>
          </a:p>
          <a:p>
            <a:endParaRPr lang="en-US" dirty="0" smtClean="0">
              <a:solidFill>
                <a:schemeClr val="tx1">
                  <a:lumMod val="50000"/>
                </a:schemeClr>
              </a:solidFill>
            </a:endParaRPr>
          </a:p>
          <a:p>
            <a:r>
              <a:rPr lang="en-US" dirty="0" smtClean="0">
                <a:solidFill>
                  <a:schemeClr val="tx1">
                    <a:lumMod val="50000"/>
                  </a:schemeClr>
                </a:solidFill>
              </a:rPr>
              <a:t>I hyperlink the websites they are to visit or worksheets that I want them to complete.</a:t>
            </a:r>
            <a:endParaRPr lang="en-US" dirty="0">
              <a:solidFill>
                <a:schemeClr val="tx1">
                  <a:lumMod val="50000"/>
                </a:schemeClr>
              </a:solidFill>
            </a:endParaRPr>
          </a:p>
        </p:txBody>
      </p:sp>
      <p:pic>
        <p:nvPicPr>
          <p:cNvPr id="6146" name="Picture 2"/>
          <p:cNvPicPr>
            <a:picLocks noGrp="1" noChangeAspect="1" noChangeArrowheads="1"/>
          </p:cNvPicPr>
          <p:nvPr>
            <p:ph sz="quarter" idx="2"/>
          </p:nvPr>
        </p:nvPicPr>
        <p:blipFill>
          <a:blip r:embed="rId2" cstate="print"/>
          <a:srcRect/>
          <a:stretch>
            <a:fillRect/>
          </a:stretch>
        </p:blipFill>
        <p:spPr bwMode="auto">
          <a:xfrm>
            <a:off x="457200" y="2516981"/>
            <a:ext cx="4040188" cy="3232150"/>
          </a:xfrm>
          <a:prstGeom prst="rect">
            <a:avLst/>
          </a:prstGeom>
          <a:noFill/>
          <a:ln w="9525">
            <a:noFill/>
            <a:miter lim="800000"/>
            <a:headEnd/>
            <a:tailEnd/>
          </a:ln>
          <a:effectLst/>
        </p:spPr>
      </p:pic>
    </p:spTree>
  </p:cSld>
  <p:clrMapOvr>
    <a:masterClrMapping/>
  </p:clrMapOvr>
  <p:transition advClick="0" advTm="10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a:solidFill>
                  <a:schemeClr val="tx1">
                    <a:lumMod val="50000"/>
                  </a:schemeClr>
                </a:solidFill>
              </a:rPr>
              <a:t>n</a:t>
            </a:r>
            <a:r>
              <a:rPr lang="en-US" dirty="0" smtClean="0">
                <a:solidFill>
                  <a:schemeClr val="tx1">
                    <a:lumMod val="50000"/>
                  </a:schemeClr>
                </a:solidFill>
              </a:rPr>
              <a:t>ewsela.com</a:t>
            </a:r>
            <a:endParaRPr lang="en-US" dirty="0">
              <a:solidFill>
                <a:schemeClr val="tx1">
                  <a:lumMod val="50000"/>
                </a:schemeClr>
              </a:solidFill>
            </a:endParaRPr>
          </a:p>
        </p:txBody>
      </p:sp>
      <p:pic>
        <p:nvPicPr>
          <p:cNvPr id="1026" name="Picture 2"/>
          <p:cNvPicPr>
            <a:picLocks noGrp="1" noChangeAspect="1" noChangeArrowheads="1"/>
          </p:cNvPicPr>
          <p:nvPr>
            <p:ph sz="quarter" idx="2"/>
          </p:nvPr>
        </p:nvPicPr>
        <p:blipFill>
          <a:blip r:embed="rId2"/>
          <a:stretch>
            <a:fillRect/>
          </a:stretch>
        </p:blipFill>
        <p:spPr bwMode="auto">
          <a:xfrm>
            <a:off x="304800" y="1447800"/>
            <a:ext cx="4255493" cy="4242594"/>
          </a:xfrm>
          <a:prstGeom prst="rect">
            <a:avLst/>
          </a:prstGeom>
          <a:noFill/>
          <a:ln w="9525">
            <a:noFill/>
            <a:miter lim="800000"/>
            <a:headEnd/>
            <a:tailEnd/>
          </a:ln>
          <a:effectLst/>
        </p:spPr>
      </p:pic>
      <p:sp>
        <p:nvSpPr>
          <p:cNvPr id="7" name="Content Placeholder 6"/>
          <p:cNvSpPr>
            <a:spLocks noGrp="1"/>
          </p:cNvSpPr>
          <p:nvPr>
            <p:ph sz="quarter" idx="4"/>
          </p:nvPr>
        </p:nvSpPr>
        <p:spPr>
          <a:xfrm>
            <a:off x="4645025" y="1371600"/>
            <a:ext cx="4041775" cy="4754563"/>
          </a:xfrm>
        </p:spPr>
        <p:txBody>
          <a:bodyPr>
            <a:normAutofit fontScale="92500" lnSpcReduction="10000"/>
          </a:bodyPr>
          <a:lstStyle/>
          <a:p>
            <a:r>
              <a:rPr lang="en-US" dirty="0" smtClean="0">
                <a:solidFill>
                  <a:schemeClr val="tx1">
                    <a:lumMod val="50000"/>
                  </a:schemeClr>
                </a:solidFill>
              </a:rPr>
              <a:t>Each Thursday newsela.com is due. The students are given a choice of at least 5 articles each week to choose from. They read the article and take a quiz. If they so desire, they can initially read the article at a lower reading level then read it at the highest level before taking the quiz over the article. If they do not receive the score they desire, they can read as many articles and take as many quizzes as they like until they are satisfied with the grade they receive for the week.</a:t>
            </a:r>
            <a:endParaRPr lang="en-US" dirty="0">
              <a:solidFill>
                <a:schemeClr val="tx1">
                  <a:lumMod val="50000"/>
                </a:schemeClr>
              </a:solidFill>
            </a:endParaRPr>
          </a:p>
        </p:txBody>
      </p:sp>
    </p:spTree>
  </p:cSld>
  <p:clrMapOvr>
    <a:masterClrMapping/>
  </p:clrMapOvr>
  <p:transition advClick="0" advTm="10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vocabulary.com</a:t>
            </a:r>
            <a:endParaRPr lang="en-US" dirty="0"/>
          </a:p>
        </p:txBody>
      </p:sp>
      <p:sp>
        <p:nvSpPr>
          <p:cNvPr id="6" name="Content Placeholder 5"/>
          <p:cNvSpPr>
            <a:spLocks noGrp="1"/>
          </p:cNvSpPr>
          <p:nvPr>
            <p:ph sz="quarter" idx="4"/>
          </p:nvPr>
        </p:nvSpPr>
        <p:spPr>
          <a:xfrm>
            <a:off x="4645025" y="1828800"/>
            <a:ext cx="4041775" cy="4531520"/>
          </a:xfrm>
        </p:spPr>
        <p:txBody>
          <a:bodyPr/>
          <a:lstStyle/>
          <a:p>
            <a:r>
              <a:rPr lang="en-US" dirty="0" smtClean="0">
                <a:solidFill>
                  <a:schemeClr val="tx1">
                    <a:lumMod val="50000"/>
                  </a:schemeClr>
                </a:solidFill>
              </a:rPr>
              <a:t>Students are encouraged to increase their vocabulary by using vocabulary.com </a:t>
            </a:r>
          </a:p>
          <a:p>
            <a:r>
              <a:rPr lang="en-US" dirty="0" smtClean="0">
                <a:solidFill>
                  <a:schemeClr val="tx1">
                    <a:lumMod val="50000"/>
                  </a:schemeClr>
                </a:solidFill>
              </a:rPr>
              <a:t>On this site they are able to compete with other classes, other schools, etc. </a:t>
            </a:r>
          </a:p>
          <a:p>
            <a:r>
              <a:rPr lang="en-US" dirty="0" smtClean="0">
                <a:solidFill>
                  <a:schemeClr val="tx1">
                    <a:lumMod val="50000"/>
                  </a:schemeClr>
                </a:solidFill>
              </a:rPr>
              <a:t>We do not use this website weekly, but the students can access it at anytime on their own. Many students have chosen to rise to the challenge.</a:t>
            </a:r>
            <a:endParaRPr lang="en-US" dirty="0">
              <a:solidFill>
                <a:schemeClr val="tx1">
                  <a:lumMod val="50000"/>
                </a:schemeClr>
              </a:solidFill>
            </a:endParaRPr>
          </a:p>
        </p:txBody>
      </p:sp>
      <p:pic>
        <p:nvPicPr>
          <p:cNvPr id="2050" name="Picture 2"/>
          <p:cNvPicPr>
            <a:picLocks noGrp="1" noChangeAspect="1" noChangeArrowheads="1"/>
          </p:cNvPicPr>
          <p:nvPr>
            <p:ph sz="quarter" idx="2"/>
          </p:nvPr>
        </p:nvPicPr>
        <p:blipFill>
          <a:blip r:embed="rId2"/>
          <a:srcRect/>
          <a:stretch>
            <a:fillRect/>
          </a:stretch>
        </p:blipFill>
        <p:spPr bwMode="auto">
          <a:xfrm>
            <a:off x="457200" y="2478881"/>
            <a:ext cx="4040188" cy="3232150"/>
          </a:xfrm>
          <a:prstGeom prst="rect">
            <a:avLst/>
          </a:prstGeom>
          <a:noFill/>
          <a:ln w="9525">
            <a:noFill/>
            <a:miter lim="800000"/>
            <a:headEnd/>
            <a:tailEnd/>
          </a:ln>
          <a:effectLst/>
        </p:spPr>
      </p:pic>
    </p:spTree>
  </p:cSld>
  <p:clrMapOvr>
    <a:masterClrMapping/>
  </p:clrMapOvr>
  <p:transition advClick="0" advTm="10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successnetplus.com</a:t>
            </a:r>
            <a:endParaRPr lang="en-US" dirty="0"/>
          </a:p>
        </p:txBody>
      </p:sp>
      <p:sp>
        <p:nvSpPr>
          <p:cNvPr id="6" name="Content Placeholder 5"/>
          <p:cNvSpPr>
            <a:spLocks noGrp="1"/>
          </p:cNvSpPr>
          <p:nvPr>
            <p:ph sz="quarter" idx="4"/>
          </p:nvPr>
        </p:nvSpPr>
        <p:spPr>
          <a:xfrm>
            <a:off x="4645025" y="1981200"/>
            <a:ext cx="4041775" cy="4379120"/>
          </a:xfrm>
        </p:spPr>
        <p:txBody>
          <a:bodyPr>
            <a:normAutofit fontScale="77500" lnSpcReduction="20000"/>
          </a:bodyPr>
          <a:lstStyle/>
          <a:p>
            <a:r>
              <a:rPr lang="en-US" dirty="0" smtClean="0">
                <a:solidFill>
                  <a:schemeClr val="tx1">
                    <a:lumMod val="50000"/>
                  </a:schemeClr>
                </a:solidFill>
              </a:rPr>
              <a:t>This website is essentially our grammar and writing curriculum.</a:t>
            </a:r>
          </a:p>
          <a:p>
            <a:r>
              <a:rPr lang="en-US" dirty="0" smtClean="0">
                <a:solidFill>
                  <a:schemeClr val="tx1">
                    <a:lumMod val="50000"/>
                  </a:schemeClr>
                </a:solidFill>
              </a:rPr>
              <a:t> </a:t>
            </a:r>
          </a:p>
          <a:p>
            <a:r>
              <a:rPr lang="en-US" dirty="0" smtClean="0">
                <a:solidFill>
                  <a:schemeClr val="tx1">
                    <a:lumMod val="50000"/>
                  </a:schemeClr>
                </a:solidFill>
              </a:rPr>
              <a:t>In </a:t>
            </a:r>
            <a:r>
              <a:rPr lang="en-US" dirty="0" err="1" smtClean="0">
                <a:solidFill>
                  <a:schemeClr val="tx1">
                    <a:lumMod val="50000"/>
                  </a:schemeClr>
                </a:solidFill>
              </a:rPr>
              <a:t>successnetplus</a:t>
            </a:r>
            <a:r>
              <a:rPr lang="en-US" dirty="0" smtClean="0">
                <a:solidFill>
                  <a:schemeClr val="tx1">
                    <a:lumMod val="50000"/>
                  </a:schemeClr>
                </a:solidFill>
              </a:rPr>
              <a:t>, the students take a diagnostic test to discover what they know about a particular grammar concept. Based upon the results of their diagnostic test, they are assigned individualized lessons for the concepts that they haven’t yet mastered.</a:t>
            </a:r>
          </a:p>
          <a:p>
            <a:endParaRPr lang="en-US" dirty="0" smtClean="0">
              <a:solidFill>
                <a:schemeClr val="tx1">
                  <a:lumMod val="50000"/>
                </a:schemeClr>
              </a:solidFill>
            </a:endParaRPr>
          </a:p>
          <a:p>
            <a:r>
              <a:rPr lang="en-US" dirty="0" smtClean="0">
                <a:solidFill>
                  <a:schemeClr val="tx1">
                    <a:lumMod val="50000"/>
                  </a:schemeClr>
                </a:solidFill>
              </a:rPr>
              <a:t>This is also the writing curriculum. Students are assigned essays and the computer program gives them guided feedback on ways to improve their essay and essay score. </a:t>
            </a:r>
            <a:endParaRPr lang="en-US" dirty="0">
              <a:solidFill>
                <a:schemeClr val="tx1">
                  <a:lumMod val="50000"/>
                </a:schemeClr>
              </a:solidFill>
            </a:endParaRPr>
          </a:p>
        </p:txBody>
      </p:sp>
      <p:pic>
        <p:nvPicPr>
          <p:cNvPr id="3074" name="Picture 2"/>
          <p:cNvPicPr>
            <a:picLocks noGrp="1" noChangeAspect="1" noChangeArrowheads="1"/>
          </p:cNvPicPr>
          <p:nvPr>
            <p:ph sz="quarter" idx="2"/>
          </p:nvPr>
        </p:nvPicPr>
        <p:blipFill>
          <a:blip r:embed="rId2"/>
          <a:srcRect/>
          <a:stretch>
            <a:fillRect/>
          </a:stretch>
        </p:blipFill>
        <p:spPr bwMode="auto">
          <a:xfrm>
            <a:off x="457200" y="2555081"/>
            <a:ext cx="4040188" cy="3232150"/>
          </a:xfrm>
          <a:prstGeom prst="rect">
            <a:avLst/>
          </a:prstGeom>
          <a:noFill/>
          <a:ln w="9525">
            <a:noFill/>
            <a:miter lim="800000"/>
            <a:headEnd/>
            <a:tailEnd/>
          </a:ln>
          <a:effectLst/>
        </p:spPr>
      </p:pic>
    </p:spTree>
  </p:cSld>
  <p:clrMapOvr>
    <a:masterClrMapping/>
  </p:clrMapOvr>
  <p:transition advClick="0" advTm="10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pearsonrealize.com/community/home</a:t>
            </a:r>
            <a:endParaRPr lang="en-US" dirty="0"/>
          </a:p>
        </p:txBody>
      </p:sp>
      <p:sp>
        <p:nvSpPr>
          <p:cNvPr id="6" name="Content Placeholder 5"/>
          <p:cNvSpPr>
            <a:spLocks noGrp="1"/>
          </p:cNvSpPr>
          <p:nvPr>
            <p:ph sz="quarter" idx="4"/>
          </p:nvPr>
        </p:nvSpPr>
        <p:spPr>
          <a:xfrm>
            <a:off x="4645025" y="1905000"/>
            <a:ext cx="4041775" cy="4455320"/>
          </a:xfrm>
        </p:spPr>
        <p:txBody>
          <a:bodyPr/>
          <a:lstStyle/>
          <a:p>
            <a:r>
              <a:rPr lang="en-US" dirty="0" smtClean="0"/>
              <a:t>This is our literature curriculum.</a:t>
            </a:r>
          </a:p>
          <a:p>
            <a:endParaRPr lang="en-US" dirty="0" smtClean="0"/>
          </a:p>
          <a:p>
            <a:r>
              <a:rPr lang="en-US" dirty="0" smtClean="0"/>
              <a:t>Each short story has a before you read lesson, while you read lesson, and after you read lesson. Each story has videos, worksheets, questions to help guide the reading, and additional supplemental materials.</a:t>
            </a:r>
            <a:endParaRPr lang="en-US" dirty="0"/>
          </a:p>
        </p:txBody>
      </p:sp>
      <p:pic>
        <p:nvPicPr>
          <p:cNvPr id="5" name="Content Placeholder 4"/>
          <p:cNvPicPr>
            <a:picLocks noGrp="1" noChangeAspect="1"/>
          </p:cNvPicPr>
          <p:nvPr>
            <p:ph sz="quarter" idx="2"/>
          </p:nvPr>
        </p:nvPicPr>
        <p:blipFill>
          <a:blip r:embed="rId2"/>
          <a:stretch>
            <a:fillRect/>
          </a:stretch>
        </p:blipFill>
        <p:spPr>
          <a:xfrm>
            <a:off x="457200" y="2821781"/>
            <a:ext cx="4040188" cy="3232150"/>
          </a:xfrm>
          <a:prstGeom prst="rect">
            <a:avLst/>
          </a:prstGeom>
        </p:spPr>
      </p:pic>
    </p:spTree>
  </p:cSld>
  <p:clrMapOvr>
    <a:masterClrMapping/>
  </p:clrMapOvr>
  <p:transition advClick="0" advTm="10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edmodo.com</a:t>
            </a:r>
            <a:endParaRPr lang="en-US" dirty="0"/>
          </a:p>
        </p:txBody>
      </p:sp>
      <p:sp>
        <p:nvSpPr>
          <p:cNvPr id="6" name="Content Placeholder 5"/>
          <p:cNvSpPr>
            <a:spLocks noGrp="1"/>
          </p:cNvSpPr>
          <p:nvPr>
            <p:ph sz="quarter" idx="4"/>
          </p:nvPr>
        </p:nvSpPr>
        <p:spPr>
          <a:xfrm>
            <a:off x="4645025" y="1828800"/>
            <a:ext cx="4041775" cy="4531520"/>
          </a:xfrm>
        </p:spPr>
        <p:txBody>
          <a:bodyPr/>
          <a:lstStyle/>
          <a:p>
            <a:r>
              <a:rPr lang="en-US" dirty="0" smtClean="0">
                <a:solidFill>
                  <a:schemeClr val="tx1">
                    <a:lumMod val="50000"/>
                  </a:schemeClr>
                </a:solidFill>
              </a:rPr>
              <a:t>This is where students access and turn in their worksheets.</a:t>
            </a:r>
          </a:p>
          <a:p>
            <a:endParaRPr lang="en-US" dirty="0" smtClean="0">
              <a:solidFill>
                <a:schemeClr val="tx1">
                  <a:lumMod val="50000"/>
                </a:schemeClr>
              </a:solidFill>
            </a:endParaRPr>
          </a:p>
          <a:p>
            <a:r>
              <a:rPr lang="en-US" dirty="0" smtClean="0">
                <a:solidFill>
                  <a:schemeClr val="tx1">
                    <a:lumMod val="50000"/>
                  </a:schemeClr>
                </a:solidFill>
              </a:rPr>
              <a:t>They take quizzes and tests and receive immediate results upon submitting their test.</a:t>
            </a:r>
          </a:p>
          <a:p>
            <a:endParaRPr lang="en-US" dirty="0" smtClean="0"/>
          </a:p>
          <a:p>
            <a:endParaRPr lang="en-US" dirty="0"/>
          </a:p>
        </p:txBody>
      </p:sp>
      <p:pic>
        <p:nvPicPr>
          <p:cNvPr id="5122" name="Picture 2"/>
          <p:cNvPicPr>
            <a:picLocks noGrp="1" noChangeAspect="1" noChangeArrowheads="1"/>
          </p:cNvPicPr>
          <p:nvPr>
            <p:ph sz="quarter" idx="2"/>
          </p:nvPr>
        </p:nvPicPr>
        <p:blipFill>
          <a:blip r:embed="rId2" cstate="print"/>
          <a:srcRect/>
          <a:stretch>
            <a:fillRect/>
          </a:stretch>
        </p:blipFill>
        <p:spPr bwMode="auto">
          <a:xfrm>
            <a:off x="457200" y="2478881"/>
            <a:ext cx="4040188" cy="3232150"/>
          </a:xfrm>
          <a:prstGeom prst="rect">
            <a:avLst/>
          </a:prstGeom>
          <a:noFill/>
          <a:ln w="9525">
            <a:noFill/>
            <a:miter lim="800000"/>
            <a:headEnd/>
            <a:tailEnd/>
          </a:ln>
          <a:effectLst/>
        </p:spPr>
      </p:pic>
    </p:spTree>
  </p:cSld>
  <p:clrMapOvr>
    <a:masterClrMapping/>
  </p:clrMapOvr>
  <p:transition advClick="0" advTm="10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noredink.com</a:t>
            </a:r>
            <a:endParaRPr lang="en-US" dirty="0"/>
          </a:p>
        </p:txBody>
      </p:sp>
      <p:sp>
        <p:nvSpPr>
          <p:cNvPr id="6" name="Content Placeholder 5"/>
          <p:cNvSpPr>
            <a:spLocks noGrp="1"/>
          </p:cNvSpPr>
          <p:nvPr>
            <p:ph sz="quarter" idx="4"/>
          </p:nvPr>
        </p:nvSpPr>
        <p:spPr>
          <a:xfrm>
            <a:off x="4645025" y="1905000"/>
            <a:ext cx="4041775" cy="4455320"/>
          </a:xfrm>
        </p:spPr>
        <p:txBody>
          <a:bodyPr/>
          <a:lstStyle/>
          <a:p>
            <a:r>
              <a:rPr lang="en-US" dirty="0" smtClean="0">
                <a:solidFill>
                  <a:schemeClr val="tx1">
                    <a:lumMod val="50000"/>
                  </a:schemeClr>
                </a:solidFill>
              </a:rPr>
              <a:t>This website is a grammar website that gives the students additional practice on whichever concept we are currently studying. </a:t>
            </a:r>
          </a:p>
          <a:p>
            <a:endParaRPr lang="en-US" dirty="0" smtClean="0">
              <a:solidFill>
                <a:schemeClr val="tx1">
                  <a:lumMod val="50000"/>
                </a:schemeClr>
              </a:solidFill>
            </a:endParaRPr>
          </a:p>
          <a:p>
            <a:r>
              <a:rPr lang="en-US" dirty="0" smtClean="0">
                <a:solidFill>
                  <a:schemeClr val="tx1">
                    <a:lumMod val="50000"/>
                  </a:schemeClr>
                </a:solidFill>
              </a:rPr>
              <a:t>The questions are individualized based upon the student’s interests.</a:t>
            </a:r>
          </a:p>
          <a:p>
            <a:endParaRPr lang="en-US" dirty="0"/>
          </a:p>
        </p:txBody>
      </p:sp>
      <p:pic>
        <p:nvPicPr>
          <p:cNvPr id="7170" name="Picture 2"/>
          <p:cNvPicPr>
            <a:picLocks noGrp="1" noChangeAspect="1" noChangeArrowheads="1"/>
          </p:cNvPicPr>
          <p:nvPr>
            <p:ph sz="quarter" idx="2"/>
          </p:nvPr>
        </p:nvPicPr>
        <p:blipFill>
          <a:blip r:embed="rId2"/>
          <a:srcRect/>
          <a:stretch>
            <a:fillRect/>
          </a:stretch>
        </p:blipFill>
        <p:spPr bwMode="auto">
          <a:xfrm>
            <a:off x="457200" y="2516981"/>
            <a:ext cx="4040188" cy="3232150"/>
          </a:xfrm>
          <a:prstGeom prst="rect">
            <a:avLst/>
          </a:prstGeom>
          <a:noFill/>
          <a:ln w="9525">
            <a:noFill/>
            <a:miter lim="800000"/>
            <a:headEnd/>
            <a:tailEnd/>
          </a:ln>
          <a:effectLst/>
        </p:spPr>
      </p:pic>
    </p:spTree>
  </p:cSld>
  <p:clrMapOvr>
    <a:masterClrMapping/>
  </p:clrMapOvr>
  <p:transition advClick="0" advTm="10000"/>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3">
      <a:dk1>
        <a:srgbClr val="C00000"/>
      </a:dk1>
      <a:lt1>
        <a:sysClr val="window" lastClr="FFFFFF"/>
      </a:lt1>
      <a:dk2>
        <a:srgbClr val="8C2717"/>
      </a:dk2>
      <a:lt2>
        <a:srgbClr val="DBF5F9"/>
      </a:lt2>
      <a:accent1>
        <a:srgbClr val="C00000"/>
      </a:accent1>
      <a:accent2>
        <a:srgbClr val="BB351F"/>
      </a:accent2>
      <a:accent3>
        <a:srgbClr val="FFFFFF"/>
      </a:accent3>
      <a:accent4>
        <a:srgbClr val="AD3633"/>
      </a:accent4>
      <a:accent5>
        <a:srgbClr val="B97A73"/>
      </a:accent5>
      <a:accent6>
        <a:srgbClr val="FFFFFF"/>
      </a:accent6>
      <a:hlink>
        <a:srgbClr val="000000"/>
      </a:hlink>
      <a:folHlink>
        <a:srgbClr val="105964"/>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99</TotalTime>
  <Words>429</Words>
  <Application>Microsoft Office PowerPoint</Application>
  <PresentationFormat>On-screen Show (4:3)</PresentationFormat>
  <Paragraphs>35</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Calibri</vt:lpstr>
      <vt:lpstr>Constantia</vt:lpstr>
      <vt:lpstr>Wingdings 2</vt:lpstr>
      <vt:lpstr>Flow</vt:lpstr>
      <vt:lpstr>English II</vt:lpstr>
      <vt:lpstr>Mrs. Cooper’s Web Page</vt:lpstr>
      <vt:lpstr>newsela.com</vt:lpstr>
      <vt:lpstr>vocabulary.com</vt:lpstr>
      <vt:lpstr>successnetplus.com</vt:lpstr>
      <vt:lpstr>pearsonrealize.com/community/home</vt:lpstr>
      <vt:lpstr>edmodo.com</vt:lpstr>
      <vt:lpstr>noredink.com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II</dc:title>
  <dc:creator>jcooper</dc:creator>
  <cp:lastModifiedBy>jcooper</cp:lastModifiedBy>
  <cp:revision>11</cp:revision>
  <dcterms:created xsi:type="dcterms:W3CDTF">2014-10-23T18:32:53Z</dcterms:created>
  <dcterms:modified xsi:type="dcterms:W3CDTF">2015-08-21T13:03:42Z</dcterms:modified>
</cp:coreProperties>
</file>